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5140" autoAdjust="0"/>
  </p:normalViewPr>
  <p:slideViewPr>
    <p:cSldViewPr>
      <p:cViewPr>
        <p:scale>
          <a:sx n="50" d="100"/>
          <a:sy n="50" d="100"/>
        </p:scale>
        <p:origin x="-1080" y="2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A69E2-0265-47EC-AC83-C6C80254BC96}" type="datetimeFigureOut">
              <a:rPr lang="en-US" smtClean="0"/>
              <a:pPr/>
              <a:t>1/1/2002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6FACAF-A187-4243-9EE6-3D6C2B9265D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PowerPoint</a:t>
            </a:r>
            <a:r>
              <a:rPr lang="en-US" baseline="0" dirty="0" smtClean="0"/>
              <a:t> has been prepared for the purpose of doing a presentation about the role </a:t>
            </a:r>
            <a:r>
              <a:rPr lang="en-US" baseline="0" smtClean="0"/>
              <a:t>of </a:t>
            </a:r>
            <a:r>
              <a:rPr lang="en-US" smtClean="0"/>
              <a:t>the </a:t>
            </a:r>
            <a:r>
              <a:rPr lang="en-US" dirty="0" smtClean="0"/>
              <a:t>individual in a global society</a:t>
            </a:r>
            <a:endParaRPr lang="en-US" dirty="0"/>
          </a:p>
        </p:txBody>
      </p:sp>
      <p:sp>
        <p:nvSpPr>
          <p:cNvPr id="4" name="Slide Number Placeholder 3"/>
          <p:cNvSpPr>
            <a:spLocks noGrp="1"/>
          </p:cNvSpPr>
          <p:nvPr>
            <p:ph type="sldNum" sz="quarter" idx="10"/>
          </p:nvPr>
        </p:nvSpPr>
        <p:spPr/>
        <p:txBody>
          <a:bodyPr/>
          <a:lstStyle/>
          <a:p>
            <a:fld id="{E86FACAF-A187-4243-9EE6-3D6C2B9265D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Globalization is a reality and it has improved connectedness worldwide.</a:t>
            </a:r>
            <a:r>
              <a:rPr lang="en-US" baseline="0" dirty="0" smtClean="0"/>
              <a:t> In modern era of internet, the world has become more connected in terms of culture, language, and business (</a:t>
            </a:r>
            <a:r>
              <a:rPr lang="en-US" dirty="0" err="1" smtClean="0"/>
              <a:t>Marginson</a:t>
            </a:r>
            <a:r>
              <a:rPr lang="en-US" baseline="0" dirty="0" smtClean="0"/>
              <a:t> and </a:t>
            </a:r>
            <a:r>
              <a:rPr lang="en-US" dirty="0" err="1" smtClean="0"/>
              <a:t>Sawir</a:t>
            </a:r>
            <a:r>
              <a:rPr lang="en-US" dirty="0" smtClean="0"/>
              <a:t>, 2005)</a:t>
            </a:r>
            <a:r>
              <a:rPr lang="en-US" baseline="0" dirty="0" smtClean="0"/>
              <a:t>. The individuals have become more culturally sensitive with the surfacing of globalization. Today, individuals must become transparent and honest to ensure that crisis is minimal in this day of internet. Every individual must continue to increase cultural awareness and use the internet appropriately to improved communication, promote training, and education. </a:t>
            </a:r>
            <a:endParaRPr lang="en-US" dirty="0"/>
          </a:p>
        </p:txBody>
      </p:sp>
      <p:sp>
        <p:nvSpPr>
          <p:cNvPr id="4" name="Slide Number Placeholder 3"/>
          <p:cNvSpPr>
            <a:spLocks noGrp="1"/>
          </p:cNvSpPr>
          <p:nvPr>
            <p:ph type="sldNum" sz="quarter" idx="10"/>
          </p:nvPr>
        </p:nvSpPr>
        <p:spPr/>
        <p:txBody>
          <a:bodyPr/>
          <a:lstStyle/>
          <a:p>
            <a:fld id="{E86FACAF-A187-4243-9EE6-3D6C2B9265D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internet is encouraging innovation and creativity. It is providing opportunity to increase outreach efforts and improved humanitarian, education and information access </a:t>
            </a:r>
            <a:r>
              <a:rPr lang="en-US" baseline="0" dirty="0" smtClean="0"/>
              <a:t>(</a:t>
            </a:r>
            <a:r>
              <a:rPr lang="en-US" dirty="0" err="1" smtClean="0"/>
              <a:t>Marginson</a:t>
            </a:r>
            <a:r>
              <a:rPr lang="en-US" baseline="0" dirty="0" smtClean="0"/>
              <a:t> and </a:t>
            </a:r>
            <a:r>
              <a:rPr lang="en-US" dirty="0" err="1" smtClean="0"/>
              <a:t>Sawir</a:t>
            </a:r>
            <a:r>
              <a:rPr lang="en-US" dirty="0" smtClean="0"/>
              <a:t>, 2005)</a:t>
            </a:r>
            <a:r>
              <a:rPr lang="en-US" sz="1200" kern="1200" dirty="0" smtClean="0">
                <a:solidFill>
                  <a:schemeClr val="tx1"/>
                </a:solidFill>
                <a:latin typeface="+mn-lt"/>
                <a:ea typeface="+mn-ea"/>
                <a:cs typeface="+mn-cs"/>
              </a:rPr>
              <a:t>. With online connection, communication has improved and people have increased information access. The global connectedness has influenced development of national identity and it has increased patriotism </a:t>
            </a:r>
            <a:r>
              <a:rPr lang="en-US" baseline="0" dirty="0" smtClean="0"/>
              <a:t>(</a:t>
            </a:r>
            <a:r>
              <a:rPr lang="en-US" dirty="0" err="1" smtClean="0"/>
              <a:t>Salehan</a:t>
            </a:r>
            <a:r>
              <a:rPr lang="en-US" baseline="0" dirty="0" smtClean="0"/>
              <a:t> and </a:t>
            </a:r>
            <a:r>
              <a:rPr lang="en-US" dirty="0" err="1" smtClean="0"/>
              <a:t>Negahban</a:t>
            </a:r>
            <a:r>
              <a:rPr lang="en-US" dirty="0" smtClean="0"/>
              <a:t>,</a:t>
            </a:r>
            <a:r>
              <a:rPr lang="en-US" baseline="0" dirty="0" smtClean="0"/>
              <a:t> </a:t>
            </a:r>
            <a:r>
              <a:rPr lang="en-US" dirty="0" smtClean="0"/>
              <a:t>2013)</a:t>
            </a:r>
            <a:r>
              <a:rPr lang="en-US" sz="1200" kern="1200" dirty="0" smtClean="0">
                <a:solidFill>
                  <a:schemeClr val="tx1"/>
                </a:solidFill>
                <a:latin typeface="+mn-lt"/>
                <a:ea typeface="+mn-ea"/>
                <a:cs typeface="+mn-cs"/>
              </a:rPr>
              <a:t>. Globalization has increased multiplicity and unity. The social media such as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has increased unity because people are now more interconnected. Twitter and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has provided opportunities for people to engage in civic discussion and civic engagement. Truly, the era of internet has allowed people to participate in democracy and now people can be able to express their political views in an open manner. Increase in global connectedness</a:t>
            </a:r>
            <a:r>
              <a:rPr lang="en-US" sz="1200" kern="1200" baseline="0" dirty="0" smtClean="0">
                <a:solidFill>
                  <a:schemeClr val="tx1"/>
                </a:solidFill>
                <a:latin typeface="+mn-lt"/>
                <a:ea typeface="+mn-ea"/>
                <a:cs typeface="+mn-cs"/>
              </a:rPr>
              <a:t> has provided people with understanding of ones role in the national development and that is why people are now agents of social change. Today, people are able to publish their views on political issues and national matters, which means the internet has improved national identity.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6FACAF-A187-4243-9EE6-3D6C2B9265D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Globalization</a:t>
            </a:r>
            <a:r>
              <a:rPr lang="en-US" baseline="0" dirty="0" smtClean="0"/>
              <a:t> has increased business performance and trade. With global connectedness, communication is easier and so is the business. More than ever before, people can now do business from their homes and there is continuous improvement in the living standards thanks to globalization (</a:t>
            </a:r>
            <a:r>
              <a:rPr lang="en-US" dirty="0" err="1" smtClean="0"/>
              <a:t>Salehan</a:t>
            </a:r>
            <a:r>
              <a:rPr lang="en-US" baseline="0" dirty="0" smtClean="0"/>
              <a:t> and </a:t>
            </a:r>
            <a:r>
              <a:rPr lang="en-US" dirty="0" err="1" smtClean="0"/>
              <a:t>Negahban</a:t>
            </a:r>
            <a:r>
              <a:rPr lang="en-US" dirty="0" smtClean="0"/>
              <a:t>,</a:t>
            </a:r>
            <a:r>
              <a:rPr lang="en-US" baseline="0" dirty="0" smtClean="0"/>
              <a:t> </a:t>
            </a:r>
            <a:r>
              <a:rPr lang="en-US" dirty="0" smtClean="0"/>
              <a:t>2013)</a:t>
            </a:r>
            <a:r>
              <a:rPr lang="en-US" baseline="0" dirty="0" smtClean="0"/>
              <a:t>.  The internet has improved access to foreign cultures, which is a good thing because we live in a world of mixed cultures. It is important to have understanding of different cultures because we live in a multicultural society. The global connectedness has provided us with better communication channels. The social media for instance has allowed people to be connected because communication is instance and quick. Twitter has allowed people to participate in political and civic engagements, which is a positive thing. More so, the global connectedness has increased creativity and innovation and now, people are using their skills to improve living standards. Corporations are able to tap new talents for improved business performance thanks to internet. </a:t>
            </a:r>
            <a:endParaRPr lang="en-US" dirty="0"/>
          </a:p>
        </p:txBody>
      </p:sp>
      <p:sp>
        <p:nvSpPr>
          <p:cNvPr id="4" name="Slide Number Placeholder 3"/>
          <p:cNvSpPr>
            <a:spLocks noGrp="1"/>
          </p:cNvSpPr>
          <p:nvPr>
            <p:ph type="sldNum" sz="quarter" idx="10"/>
          </p:nvPr>
        </p:nvSpPr>
        <p:spPr/>
        <p:txBody>
          <a:bodyPr/>
          <a:lstStyle/>
          <a:p>
            <a:fld id="{E86FACAF-A187-4243-9EE6-3D6C2B9265D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internet era affect our culture and it has provide opportunity for loss of cultural identity because people are becoming dynamics. The sharing of cultural values and improve communication dissolves our cultural identity. In addition, global connectedness has increased Western dominance. The Western culture has been advocated more with the surfacing of the internet and people are losing grip of their cultural values. Job mobility has become a reality in this era of internet which is not a good thing. The global connectedness has also increased market competition and large organizations are taking over. The business is now determined by how much a company can manipulate the consumers, which means that small businesses are vanishing due to lack of opportunities. Privacy concerns has increased today and issues some of cybercrime is destroying the society. The society has become isolated because people are relying on their Smartphone to communicate. The traditional communication methods have lost meaning due to internet.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6FACAF-A187-4243-9EE6-3D6C2B9265D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Globalization has improved opportunities for career development and personal growth </a:t>
            </a:r>
            <a:r>
              <a:rPr lang="en-US" baseline="0" dirty="0" smtClean="0"/>
              <a:t>(</a:t>
            </a:r>
            <a:r>
              <a:rPr lang="en-US" dirty="0" err="1" smtClean="0"/>
              <a:t>Marginson</a:t>
            </a:r>
            <a:r>
              <a:rPr lang="en-US" baseline="0" dirty="0" smtClean="0"/>
              <a:t> and </a:t>
            </a:r>
            <a:r>
              <a:rPr lang="en-US" dirty="0" err="1" smtClean="0"/>
              <a:t>Sawir</a:t>
            </a:r>
            <a:r>
              <a:rPr lang="en-US" smtClean="0"/>
              <a:t>, 2005)</a:t>
            </a:r>
            <a:r>
              <a:rPr lang="en-US" sz="1200" kern="1200" smtClean="0">
                <a:solidFill>
                  <a:schemeClr val="tx1"/>
                </a:solidFill>
                <a:latin typeface="+mn-lt"/>
                <a:ea typeface="+mn-ea"/>
                <a:cs typeface="+mn-cs"/>
              </a:rPr>
              <a:t>. </a:t>
            </a:r>
            <a:r>
              <a:rPr lang="en-US" sz="1200" kern="1200" dirty="0" smtClean="0">
                <a:solidFill>
                  <a:schemeClr val="tx1"/>
                </a:solidFill>
                <a:latin typeface="+mn-lt"/>
                <a:ea typeface="+mn-ea"/>
                <a:cs typeface="+mn-cs"/>
              </a:rPr>
              <a:t>Personally, I have been able to increase skills and knowledge because information and education is readily available. The internet provides new patterns of careers such as working online and doing business from comfort of home (</a:t>
            </a:r>
            <a:r>
              <a:rPr lang="en-US" dirty="0" smtClean="0"/>
              <a:t>Phillips, 2014)</a:t>
            </a:r>
            <a:r>
              <a:rPr lang="en-US" sz="1200" kern="1200" dirty="0" smtClean="0">
                <a:solidFill>
                  <a:schemeClr val="tx1"/>
                </a:solidFill>
                <a:latin typeface="+mn-lt"/>
                <a:ea typeface="+mn-ea"/>
                <a:cs typeface="+mn-cs"/>
              </a:rPr>
              <a:t>. I have been able to work online and market many products on the social media. For instance, because the social media has allowed people to interact more easily, it has also provided us with an opportunity to trade smoothly. The global connectedness has provided the public to increase social awareness. Personally, I have become aware of the social issues thanks to </a:t>
            </a:r>
            <a:r>
              <a:rPr lang="en-US" sz="1200" kern="1200" dirty="0" err="1" smtClean="0">
                <a:solidFill>
                  <a:schemeClr val="tx1"/>
                </a:solidFill>
                <a:latin typeface="+mn-lt"/>
                <a:ea typeface="+mn-ea"/>
                <a:cs typeface="+mn-cs"/>
              </a:rPr>
              <a:t>Facebook</a:t>
            </a:r>
            <a:r>
              <a:rPr lang="en-US" sz="1200" kern="1200" dirty="0" smtClean="0">
                <a:solidFill>
                  <a:schemeClr val="tx1"/>
                </a:solidFill>
                <a:latin typeface="+mn-lt"/>
                <a:ea typeface="+mn-ea"/>
                <a:cs typeface="+mn-cs"/>
              </a:rPr>
              <a:t> and Twitter.  Definitely, the internet stimulates continuous interaction and it has opened doors to understand different cultures, which improves cultural awareness.  Becoming aware of other cultures is good for personal development because people understand how to live with others and participate in social development for sustainability.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86FACAF-A187-4243-9EE6-3D6C2B9265D2}"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AD6391C-21C6-4ED8-A93C-1EB96C04D87D}" type="datetimeFigureOut">
              <a:rPr lang="en-US" smtClean="0"/>
              <a:pPr/>
              <a:t>1/1/2002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0DCEF4D-3F76-442F-AADE-BC66F098CAA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D6391C-21C6-4ED8-A93C-1EB96C04D87D}" type="datetimeFigureOut">
              <a:rPr lang="en-US" smtClean="0"/>
              <a:pPr/>
              <a:t>1/1/2002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AD6391C-21C6-4ED8-A93C-1EB96C04D87D}" type="datetimeFigureOut">
              <a:rPr lang="en-US" smtClean="0"/>
              <a:pPr/>
              <a:t>1/1/2002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DCEF4D-3F76-442F-AADE-BC66F098CAA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AD6391C-21C6-4ED8-A93C-1EB96C04D87D}" type="datetimeFigureOut">
              <a:rPr lang="en-US" smtClean="0"/>
              <a:pPr/>
              <a:t>1/1/2002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AD6391C-21C6-4ED8-A93C-1EB96C04D87D}" type="datetimeFigureOut">
              <a:rPr lang="en-US" smtClean="0"/>
              <a:pPr/>
              <a:t>1/1/2002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AD6391C-21C6-4ED8-A93C-1EB96C04D87D}" type="datetimeFigureOut">
              <a:rPr lang="en-US" smtClean="0"/>
              <a:pPr/>
              <a:t>1/1/2002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D6391C-21C6-4ED8-A93C-1EB96C04D87D}" type="datetimeFigureOut">
              <a:rPr lang="en-US" smtClean="0"/>
              <a:pPr/>
              <a:t>1/1/2002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AD6391C-21C6-4ED8-A93C-1EB96C04D87D}" type="datetimeFigureOut">
              <a:rPr lang="en-US" smtClean="0"/>
              <a:pPr/>
              <a:t>1/1/2002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AD6391C-21C6-4ED8-A93C-1EB96C04D87D}" type="datetimeFigureOut">
              <a:rPr lang="en-US" smtClean="0"/>
              <a:pPr/>
              <a:t>1/1/2002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00DCEF4D-3F76-442F-AADE-BC66F098CAA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D6391C-21C6-4ED8-A93C-1EB96C04D87D}" type="datetimeFigureOut">
              <a:rPr lang="en-US" smtClean="0"/>
              <a:pPr/>
              <a:t>1/1/2002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D6391C-21C6-4ED8-A93C-1EB96C04D87D}" type="datetimeFigureOut">
              <a:rPr lang="en-US" smtClean="0"/>
              <a:pPr/>
              <a:t>1/1/2002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DCEF4D-3F76-442F-AADE-BC66F098CA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AD6391C-21C6-4ED8-A93C-1EB96C04D87D}" type="datetimeFigureOut">
              <a:rPr lang="en-US" smtClean="0"/>
              <a:pPr/>
              <a:t>1/1/2002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0DCEF4D-3F76-442F-AADE-BC66F098CAA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Role of The Individual in a Global Society</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Name</a:t>
            </a:r>
          </a:p>
          <a:p>
            <a:r>
              <a:rPr lang="en-US" dirty="0" smtClean="0"/>
              <a:t>Professor</a:t>
            </a:r>
          </a:p>
          <a:p>
            <a:r>
              <a:rPr lang="en-US" dirty="0" smtClean="0"/>
              <a:t>Course</a:t>
            </a:r>
          </a:p>
          <a:p>
            <a:r>
              <a:rPr lang="en-US" dirty="0" smtClean="0"/>
              <a:t>Institution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Connectedness Today</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With rapid change in globalization, global connectedness has become a reality</a:t>
            </a:r>
          </a:p>
          <a:p>
            <a:r>
              <a:rPr lang="en-US" dirty="0" smtClean="0"/>
              <a:t>Individual have to be culturally sensitive in the era of globalization</a:t>
            </a:r>
          </a:p>
          <a:p>
            <a:r>
              <a:rPr lang="en-US" dirty="0" smtClean="0"/>
              <a:t>Individuals must promote honesty and transparency.</a:t>
            </a:r>
          </a:p>
          <a:p>
            <a:r>
              <a:rPr lang="en-US" dirty="0" smtClean="0"/>
              <a:t>Individual must be relevant when discussing issues to minimize crisis.</a:t>
            </a:r>
            <a:endParaRPr lang="en-US" dirty="0"/>
          </a:p>
        </p:txBody>
      </p:sp>
      <p:pic>
        <p:nvPicPr>
          <p:cNvPr id="1026" name="Picture 2"/>
          <p:cNvPicPr>
            <a:picLocks noGrp="1" noChangeAspect="1" noChangeArrowheads="1"/>
          </p:cNvPicPr>
          <p:nvPr>
            <p:ph sz="half" idx="2"/>
          </p:nvPr>
        </p:nvPicPr>
        <p:blipFill>
          <a:blip r:embed="rId3"/>
          <a:srcRect/>
          <a:stretch>
            <a:fillRect/>
          </a:stretch>
        </p:blipFill>
        <p:spPr bwMode="auto">
          <a:xfrm>
            <a:off x="4648200" y="2787248"/>
            <a:ext cx="4038600" cy="2701142"/>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latin typeface="Arial" pitchFamily="34" charset="0"/>
                <a:cs typeface="Arial" pitchFamily="34" charset="0"/>
              </a:rPr>
              <a:t>Explain how global connectedness has influenced the development of national identity</a:t>
            </a:r>
            <a:endParaRPr lang="en-US" sz="2800" dirty="0">
              <a:latin typeface="Arial" pitchFamily="34" charset="0"/>
              <a:cs typeface="Arial" pitchFamily="34" charset="0"/>
            </a:endParaRPr>
          </a:p>
        </p:txBody>
      </p:sp>
      <p:sp>
        <p:nvSpPr>
          <p:cNvPr id="3" name="Content Placeholder 2"/>
          <p:cNvSpPr>
            <a:spLocks noGrp="1"/>
          </p:cNvSpPr>
          <p:nvPr>
            <p:ph sz="half" idx="1"/>
          </p:nvPr>
        </p:nvSpPr>
        <p:spPr/>
        <p:txBody>
          <a:bodyPr>
            <a:normAutofit lnSpcReduction="10000"/>
          </a:bodyPr>
          <a:lstStyle/>
          <a:p>
            <a:r>
              <a:rPr lang="en-US" dirty="0" smtClean="0"/>
              <a:t>Globalization is always seen as a major threat to national culture</a:t>
            </a:r>
          </a:p>
          <a:p>
            <a:r>
              <a:rPr lang="en-US" dirty="0" smtClean="0"/>
              <a:t>Globalization affects national cultures</a:t>
            </a:r>
          </a:p>
          <a:p>
            <a:r>
              <a:rPr lang="en-US" dirty="0" smtClean="0"/>
              <a:t>Globalization affect all elements of culture</a:t>
            </a:r>
          </a:p>
          <a:p>
            <a:r>
              <a:rPr lang="en-US" dirty="0" smtClean="0"/>
              <a:t>Globalization has increased education access in the society</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Globalization has improved cultural awareness</a:t>
            </a:r>
          </a:p>
          <a:p>
            <a:r>
              <a:rPr lang="en-US" dirty="0" smtClean="0"/>
              <a:t>Globalization has reduced cultural biases</a:t>
            </a:r>
          </a:p>
          <a:p>
            <a:r>
              <a:rPr lang="en-US" dirty="0" smtClean="0"/>
              <a:t>Today, internet has </a:t>
            </a:r>
            <a:r>
              <a:rPr lang="en-US" dirty="0" smtClean="0"/>
              <a:t>created more agents of social change</a:t>
            </a:r>
          </a:p>
          <a:p>
            <a:r>
              <a:rPr lang="en-US" dirty="0" smtClean="0"/>
              <a:t>Globalization has increased information access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global connectedness</a:t>
            </a:r>
            <a:endParaRPr lang="en-US" dirty="0"/>
          </a:p>
        </p:txBody>
      </p:sp>
      <p:sp>
        <p:nvSpPr>
          <p:cNvPr id="3" name="Content Placeholder 2"/>
          <p:cNvSpPr>
            <a:spLocks noGrp="1"/>
          </p:cNvSpPr>
          <p:nvPr>
            <p:ph sz="half" idx="1"/>
          </p:nvPr>
        </p:nvSpPr>
        <p:spPr/>
        <p:txBody>
          <a:bodyPr/>
          <a:lstStyle/>
          <a:p>
            <a:r>
              <a:rPr lang="en-US" dirty="0" smtClean="0"/>
              <a:t>Increased business</a:t>
            </a:r>
          </a:p>
          <a:p>
            <a:r>
              <a:rPr lang="en-US" dirty="0" smtClean="0"/>
              <a:t>Better communication channels</a:t>
            </a:r>
          </a:p>
          <a:p>
            <a:r>
              <a:rPr lang="en-US" dirty="0" smtClean="0"/>
              <a:t>Improved living standards</a:t>
            </a:r>
          </a:p>
          <a:p>
            <a:r>
              <a:rPr lang="en-US" dirty="0" smtClean="0"/>
              <a:t>Easy access to foreign cultures</a:t>
            </a:r>
          </a:p>
          <a:p>
            <a:r>
              <a:rPr lang="en-US" dirty="0" smtClean="0"/>
              <a:t>Increased creativity and innovations</a:t>
            </a:r>
          </a:p>
          <a:p>
            <a:endParaRPr lang="en-US" dirty="0"/>
          </a:p>
        </p:txBody>
      </p:sp>
      <p:pic>
        <p:nvPicPr>
          <p:cNvPr id="2050" name="Picture 2"/>
          <p:cNvPicPr>
            <a:picLocks noGrp="1" noChangeAspect="1" noChangeArrowheads="1"/>
          </p:cNvPicPr>
          <p:nvPr>
            <p:ph sz="half" idx="2"/>
          </p:nvPr>
        </p:nvPicPr>
        <p:blipFill>
          <a:blip r:embed="rId3"/>
          <a:srcRect/>
          <a:stretch>
            <a:fillRect/>
          </a:stretch>
        </p:blipFill>
        <p:spPr bwMode="auto">
          <a:xfrm>
            <a:off x="4648200" y="2902908"/>
            <a:ext cx="4038600" cy="2469821"/>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of global connectedness</a:t>
            </a:r>
            <a:endParaRPr lang="en-US" dirty="0"/>
          </a:p>
        </p:txBody>
      </p:sp>
      <p:sp>
        <p:nvSpPr>
          <p:cNvPr id="3" name="Content Placeholder 2"/>
          <p:cNvSpPr>
            <a:spLocks noGrp="1"/>
          </p:cNvSpPr>
          <p:nvPr>
            <p:ph idx="1"/>
          </p:nvPr>
        </p:nvSpPr>
        <p:spPr/>
        <p:txBody>
          <a:bodyPr/>
          <a:lstStyle/>
          <a:p>
            <a:r>
              <a:rPr lang="en-US" dirty="0" smtClean="0"/>
              <a:t>Loss of cultural identity</a:t>
            </a:r>
          </a:p>
          <a:p>
            <a:r>
              <a:rPr lang="en-US" dirty="0" smtClean="0"/>
              <a:t>Western dominance </a:t>
            </a:r>
          </a:p>
          <a:p>
            <a:r>
              <a:rPr lang="en-US" dirty="0" smtClean="0"/>
              <a:t>Job mobility</a:t>
            </a:r>
          </a:p>
          <a:p>
            <a:r>
              <a:rPr lang="en-US" dirty="0" smtClean="0"/>
              <a:t>Market competition</a:t>
            </a:r>
          </a:p>
          <a:p>
            <a:r>
              <a:rPr lang="en-US" dirty="0" smtClean="0"/>
              <a:t>Privacy concerns</a:t>
            </a:r>
          </a:p>
          <a:p>
            <a:r>
              <a:rPr lang="en-US" dirty="0" smtClean="0"/>
              <a:t>Isolated communities</a:t>
            </a:r>
          </a:p>
          <a:p>
            <a:r>
              <a:rPr lang="en-US" dirty="0" smtClean="0"/>
              <a:t>Decentralization of culture and power</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smtClean="0"/>
              <a:t>How globalization affect </a:t>
            </a:r>
            <a:r>
              <a:rPr lang="en-US" sz="3200" b="1" dirty="0" smtClean="0"/>
              <a:t>me </a:t>
            </a:r>
            <a:r>
              <a:rPr lang="en-US" sz="3200" b="1" dirty="0" smtClean="0"/>
              <a:t>personally and professionally</a:t>
            </a:r>
            <a:endParaRPr lang="en-US" sz="3200" dirty="0"/>
          </a:p>
        </p:txBody>
      </p:sp>
      <p:sp>
        <p:nvSpPr>
          <p:cNvPr id="3" name="Content Placeholder 2"/>
          <p:cNvSpPr>
            <a:spLocks noGrp="1"/>
          </p:cNvSpPr>
          <p:nvPr>
            <p:ph idx="1"/>
          </p:nvPr>
        </p:nvSpPr>
        <p:spPr/>
        <p:txBody>
          <a:bodyPr/>
          <a:lstStyle/>
          <a:p>
            <a:r>
              <a:rPr lang="en-US" dirty="0" smtClean="0"/>
              <a:t>Increased social awareness</a:t>
            </a:r>
          </a:p>
          <a:p>
            <a:r>
              <a:rPr lang="en-US" dirty="0" smtClean="0"/>
              <a:t>Open doors </a:t>
            </a:r>
          </a:p>
          <a:p>
            <a:r>
              <a:rPr lang="en-US" dirty="0" smtClean="0"/>
              <a:t>To understand different cultures</a:t>
            </a:r>
          </a:p>
          <a:p>
            <a:pPr lvl="1"/>
            <a:r>
              <a:rPr lang="en-US" dirty="0" smtClean="0"/>
              <a:t>Interact with environment</a:t>
            </a:r>
          </a:p>
          <a:p>
            <a:pPr lvl="1"/>
            <a:r>
              <a:rPr lang="en-US" dirty="0" smtClean="0"/>
              <a:t>Become cultural sensitive</a:t>
            </a:r>
          </a:p>
          <a:p>
            <a:r>
              <a:rPr lang="en-US" dirty="0" smtClean="0"/>
              <a:t>Stimulates continuous interactions</a:t>
            </a:r>
          </a:p>
          <a:p>
            <a:r>
              <a:rPr lang="en-US" dirty="0" smtClean="0"/>
              <a:t>Creating new patterns of careers</a:t>
            </a:r>
          </a:p>
          <a:p>
            <a:r>
              <a:rPr lang="en-US" dirty="0" smtClean="0"/>
              <a:t>Improved skills and knowledge access</a:t>
            </a:r>
          </a:p>
          <a:p>
            <a:r>
              <a:rPr lang="en-US" dirty="0" smtClean="0"/>
              <a:t>Increased career opportunities</a:t>
            </a:r>
          </a:p>
          <a:p>
            <a:endParaRPr lang="en-US" dirty="0" smtClean="0"/>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Marginson</a:t>
            </a:r>
            <a:r>
              <a:rPr lang="en-US" dirty="0" smtClean="0"/>
              <a:t>, S., &amp; </a:t>
            </a:r>
            <a:r>
              <a:rPr lang="en-US" dirty="0" err="1" smtClean="0"/>
              <a:t>Sawir</a:t>
            </a:r>
            <a:r>
              <a:rPr lang="en-US" dirty="0" smtClean="0"/>
              <a:t>, E. (2005). Interrogating global flows in higher education. </a:t>
            </a:r>
            <a:r>
              <a:rPr lang="en-US" i="1" dirty="0" err="1" smtClean="0"/>
              <a:t>Globalisation</a:t>
            </a:r>
            <a:r>
              <a:rPr lang="en-US" i="1" dirty="0" smtClean="0"/>
              <a:t>, Societies and Education</a:t>
            </a:r>
            <a:r>
              <a:rPr lang="en-US" dirty="0" smtClean="0"/>
              <a:t>, </a:t>
            </a:r>
            <a:r>
              <a:rPr lang="en-US" i="1" dirty="0" smtClean="0"/>
              <a:t>3</a:t>
            </a:r>
            <a:r>
              <a:rPr lang="en-US" dirty="0" smtClean="0"/>
              <a:t>(3), 281-309</a:t>
            </a:r>
            <a:r>
              <a:rPr lang="en-US" dirty="0" smtClean="0"/>
              <a:t>.</a:t>
            </a:r>
          </a:p>
          <a:p>
            <a:r>
              <a:rPr lang="en-US" dirty="0" smtClean="0"/>
              <a:t>Phillips, C. (2014). How Smartphone revolutionized society in less than a decade. </a:t>
            </a:r>
            <a:r>
              <a:rPr lang="en-US" i="1" dirty="0" smtClean="0"/>
              <a:t>Government Technology</a:t>
            </a:r>
            <a:r>
              <a:rPr lang="en-US" dirty="0" smtClean="0"/>
              <a:t>.</a:t>
            </a:r>
          </a:p>
          <a:p>
            <a:r>
              <a:rPr lang="en-US" dirty="0" err="1" smtClean="0"/>
              <a:t>Salehan</a:t>
            </a:r>
            <a:r>
              <a:rPr lang="en-US" dirty="0" smtClean="0"/>
              <a:t>, M., &amp; </a:t>
            </a:r>
            <a:r>
              <a:rPr lang="en-US" dirty="0" err="1" smtClean="0"/>
              <a:t>Negahban</a:t>
            </a:r>
            <a:r>
              <a:rPr lang="en-US" dirty="0" smtClean="0"/>
              <a:t>, A. (2013). Social networking on </a:t>
            </a:r>
            <a:r>
              <a:rPr lang="en-US" dirty="0" err="1" smtClean="0"/>
              <a:t>smartphones</a:t>
            </a:r>
            <a:r>
              <a:rPr lang="en-US" dirty="0" smtClean="0"/>
              <a:t>: When mobile phones become addictive. </a:t>
            </a:r>
            <a:r>
              <a:rPr lang="en-US" i="1" dirty="0" smtClean="0"/>
              <a:t>Computers in Human Behavior</a:t>
            </a:r>
            <a:r>
              <a:rPr lang="en-US" dirty="0" smtClean="0"/>
              <a:t>, </a:t>
            </a:r>
            <a:r>
              <a:rPr lang="en-US" i="1" dirty="0" smtClean="0"/>
              <a:t>29</a:t>
            </a:r>
            <a:r>
              <a:rPr lang="en-US" dirty="0" smtClean="0"/>
              <a:t>(6), 2632-2639.</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18331294</TotalTime>
  <Words>1062</Words>
  <Application>Microsoft Office PowerPoint</Application>
  <PresentationFormat>On-screen Show (4:3)</PresentationFormat>
  <Paragraphs>61</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Role of The Individual in a Global Society</vt:lpstr>
      <vt:lpstr>Global Connectedness Today</vt:lpstr>
      <vt:lpstr>Explain how global connectedness has influenced the development of national identity</vt:lpstr>
      <vt:lpstr>Benefits of global connectedness</vt:lpstr>
      <vt:lpstr>Challenges of global connectedness</vt:lpstr>
      <vt:lpstr>How globalization affect me personally and professionally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The Individual in a Global Society</dc:title>
  <dc:creator>user</dc:creator>
  <cp:lastModifiedBy>user</cp:lastModifiedBy>
  <cp:revision>43</cp:revision>
  <dcterms:created xsi:type="dcterms:W3CDTF">2001-12-31T21:01:04Z</dcterms:created>
  <dcterms:modified xsi:type="dcterms:W3CDTF">2019-06-06T08:21:57Z</dcterms:modified>
</cp:coreProperties>
</file>